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331" r:id="rId3"/>
    <p:sldId id="293" r:id="rId4"/>
    <p:sldId id="332" r:id="rId5"/>
    <p:sldId id="327" r:id="rId6"/>
    <p:sldId id="297" r:id="rId7"/>
    <p:sldId id="276" r:id="rId8"/>
    <p:sldId id="277" r:id="rId9"/>
    <p:sldId id="279" r:id="rId10"/>
    <p:sldId id="285" r:id="rId11"/>
    <p:sldId id="286" r:id="rId12"/>
    <p:sldId id="280" r:id="rId13"/>
    <p:sldId id="324" r:id="rId14"/>
    <p:sldId id="299" r:id="rId15"/>
    <p:sldId id="287" r:id="rId16"/>
    <p:sldId id="290" r:id="rId17"/>
    <p:sldId id="291" r:id="rId18"/>
    <p:sldId id="292" r:id="rId19"/>
    <p:sldId id="330" r:id="rId20"/>
    <p:sldId id="289" r:id="rId21"/>
    <p:sldId id="294" r:id="rId22"/>
    <p:sldId id="329" r:id="rId23"/>
    <p:sldId id="305" r:id="rId24"/>
    <p:sldId id="306" r:id="rId25"/>
    <p:sldId id="318" r:id="rId26"/>
    <p:sldId id="320" r:id="rId27"/>
    <p:sldId id="321" r:id="rId28"/>
    <p:sldId id="322" r:id="rId29"/>
    <p:sldId id="307" r:id="rId30"/>
    <p:sldId id="308" r:id="rId31"/>
    <p:sldId id="323" r:id="rId32"/>
    <p:sldId id="325" r:id="rId33"/>
    <p:sldId id="309" r:id="rId34"/>
    <p:sldId id="310" r:id="rId35"/>
    <p:sldId id="311" r:id="rId36"/>
    <p:sldId id="312" r:id="rId37"/>
    <p:sldId id="313" r:id="rId38"/>
    <p:sldId id="314" r:id="rId39"/>
    <p:sldId id="328" r:id="rId40"/>
    <p:sldId id="333" r:id="rId41"/>
    <p:sldId id="351" r:id="rId42"/>
    <p:sldId id="334" r:id="rId43"/>
    <p:sldId id="335" r:id="rId44"/>
    <p:sldId id="336" r:id="rId45"/>
    <p:sldId id="337" r:id="rId46"/>
    <p:sldId id="338" r:id="rId47"/>
    <p:sldId id="339" r:id="rId48"/>
    <p:sldId id="340" r:id="rId49"/>
    <p:sldId id="341" r:id="rId50"/>
    <p:sldId id="342" r:id="rId51"/>
    <p:sldId id="343" r:id="rId52"/>
    <p:sldId id="344" r:id="rId53"/>
    <p:sldId id="345" r:id="rId54"/>
    <p:sldId id="347" r:id="rId55"/>
    <p:sldId id="346" r:id="rId56"/>
    <p:sldId id="348" r:id="rId57"/>
    <p:sldId id="349" r:id="rId58"/>
    <p:sldId id="350" r:id="rId59"/>
    <p:sldId id="352" r:id="rId60"/>
    <p:sldId id="353" r:id="rId61"/>
    <p:sldId id="354" r:id="rId62"/>
    <p:sldId id="355" r:id="rId63"/>
    <p:sldId id="356" r:id="rId64"/>
    <p:sldId id="357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FF"/>
    <a:srgbClr val="33CC33"/>
    <a:srgbClr val="9999FF"/>
    <a:srgbClr val="99CCFF"/>
    <a:srgbClr val="FF9966"/>
    <a:srgbClr val="FF0000"/>
    <a:srgbClr val="CCECFF"/>
    <a:srgbClr val="0099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1" autoAdjust="0"/>
    <p:restoredTop sz="94581" autoAdjust="0"/>
  </p:normalViewPr>
  <p:slideViewPr>
    <p:cSldViewPr>
      <p:cViewPr varScale="1">
        <p:scale>
          <a:sx n="98" d="100"/>
          <a:sy n="98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altLang="en-US" sz="1800">
                <a:latin typeface="Arial" charset="0"/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44 w 1000"/>
                <a:gd name="T1" fmla="*/ 913 h 1000"/>
                <a:gd name="T2" fmla="*/ 0 w 1000"/>
                <a:gd name="T3" fmla="*/ 913 h 1000"/>
                <a:gd name="T4" fmla="*/ 0 w 1000"/>
                <a:gd name="T5" fmla="*/ 0 h 1000"/>
                <a:gd name="T6" fmla="*/ 144 w 1000"/>
                <a:gd name="T7" fmla="*/ 0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65 w 1000"/>
                <a:gd name="T3" fmla="*/ 0 h 1000"/>
                <a:gd name="T4" fmla="*/ 165 w 1000"/>
                <a:gd name="T5" fmla="*/ 864 h 1000"/>
                <a:gd name="T6" fmla="*/ 0 w 1000"/>
                <a:gd name="T7" fmla="*/ 864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9C9507-0ADB-4FD7-A533-00FEB20B8E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885875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12F60A-6AD3-465D-98A3-C82ECDBC15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0595972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B171B-557D-4C83-88AE-39177564A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2136315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DE3BBC-AE86-4E31-9C25-85414F6838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3709856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60E828-10AD-4065-B132-9EC6F1D5CF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0686622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49325" y="1981200"/>
            <a:ext cx="3754438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949325" y="4114800"/>
            <a:ext cx="3754438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A06D7B-07BB-4B5C-A3C4-E17E4C665C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6819722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31863" y="96838"/>
            <a:ext cx="7678737" cy="59991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02DF46-724F-424A-9F07-22FE431FCA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0970967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56163" y="1981200"/>
            <a:ext cx="3754437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56163" y="4114800"/>
            <a:ext cx="3754437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26FBB-84B4-4ABA-BDFA-082230248B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49879157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7661275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9325" y="4114800"/>
            <a:ext cx="7661275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F8DD60-0651-4E9F-955D-9BCB70339B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766226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7661275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9325" y="4114800"/>
            <a:ext cx="7661275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3317B4-D890-4977-803D-8CFF8184D5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724523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82AB7-6EE5-4D2A-A2C1-40485A6DE8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89312516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87729-F703-438C-BB8D-22032A3485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2595470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49325" y="1981200"/>
            <a:ext cx="3754438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56163" y="1981200"/>
            <a:ext cx="3754437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949325" y="4114800"/>
            <a:ext cx="7661275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EB21C9-502A-403E-8975-6CB3E8129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03058415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03C83-5A0A-4C7A-A662-9DEA54907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191431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02093F-FF59-444C-818A-2DC3523B9A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792684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A94F4-7668-4565-AD56-656657E162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164609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146C4B-D286-4715-A9E1-D166EBD215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479193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50DAE-6EC8-405E-89EF-5BA61576E9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707000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0A15FE-30B8-4263-8155-E624C3C172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4741170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35D1A-EE3B-4997-82BA-6FB57B5292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042959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accent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74366EA-4CE3-431C-BD2A-2C3257ED25D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52400 w 1000"/>
              <a:gd name="T1" fmla="*/ 1066800 h 1000"/>
              <a:gd name="T2" fmla="*/ 0 w 1000"/>
              <a:gd name="T3" fmla="*/ 1066800 h 1000"/>
              <a:gd name="T4" fmla="*/ 0 w 1000"/>
              <a:gd name="T5" fmla="*/ 0 h 1000"/>
              <a:gd name="T6" fmla="*/ 152400 w 1000"/>
              <a:gd name="T7" fmla="*/ 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52400 w 1000"/>
              <a:gd name="T3" fmla="*/ 0 h 1000"/>
              <a:gd name="T4" fmla="*/ 152400 w 1000"/>
              <a:gd name="T5" fmla="*/ 1073150 h 1000"/>
              <a:gd name="T6" fmla="*/ 0 w 1000"/>
              <a:gd name="T7" fmla="*/ 107315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  <p:sldLayoutId id="2147483730" r:id="rId19"/>
    <p:sldLayoutId id="2147483731" r:id="rId20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¡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Program%20Files\Microsoft%20Office\Media\CntCD1\Photo1\j0289771.jp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Documents%20and%20Settings\lewisv\Local%20Settings\Temporary%20Internet%20Files\Content.IE5\K9SRMF6F\MPj02896540000%5b1%5d.jpg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9.xml"/><Relationship Id="rId1" Type="http://schemas.openxmlformats.org/officeDocument/2006/relationships/video" Target="file:///C:\Program%20Files\Microsoft%20Office\Media\CntCD1\Photo1\j0178460.jpg" TargetMode="Externa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TZ97JLWqMA&amp;feature=relatedn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Periodic Table of Elements </a:t>
            </a:r>
          </a:p>
        </p:txBody>
      </p:sp>
      <p:pic>
        <p:nvPicPr>
          <p:cNvPr id="2052" name="Picture 4" descr="period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57600"/>
            <a:ext cx="40767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Atomic Mass Unit (AMU)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The unit of measurement for an atom is an AMU. It stands for atomic mass unit.</a:t>
            </a:r>
          </a:p>
          <a:p>
            <a:pPr eaLnBrk="1" hangingPunct="1"/>
            <a:r>
              <a:rPr lang="en-US" altLang="en-US" sz="2800"/>
              <a:t>One AMU is equal to the mass of one proton.</a:t>
            </a:r>
          </a:p>
        </p:txBody>
      </p:sp>
      <p:pic>
        <p:nvPicPr>
          <p:cNvPr id="67591" name="Picture 7" descr="AMU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2057400"/>
            <a:ext cx="4419600" cy="35004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75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Atomic Mass Unit (AMU)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211638" cy="4114800"/>
          </a:xfrm>
        </p:spPr>
        <p:txBody>
          <a:bodyPr/>
          <a:lstStyle/>
          <a:p>
            <a:pPr eaLnBrk="1" hangingPunct="1"/>
            <a:r>
              <a:rPr lang="en-US" altLang="en-US" sz="2800"/>
              <a:t>There 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     6.02 X 10</a:t>
            </a:r>
            <a:r>
              <a:rPr lang="en-US" altLang="en-US" sz="2800" baseline="30000"/>
              <a:t>23 </a:t>
            </a:r>
            <a:r>
              <a:rPr lang="en-US" altLang="en-US" sz="2800"/>
              <a:t>or 600,000,000,000,000,000,000,000 amus in one gram.</a:t>
            </a:r>
          </a:p>
          <a:p>
            <a:pPr eaLnBrk="1" hangingPunct="1"/>
            <a:r>
              <a:rPr lang="en-US" altLang="en-US" sz="2800"/>
              <a:t>(Remember that electrons are 2000 times smaller than one amu).</a:t>
            </a:r>
            <a:endParaRPr lang="en-US" altLang="en-US" sz="2800" baseline="30000"/>
          </a:p>
        </p:txBody>
      </p:sp>
      <p:pic>
        <p:nvPicPr>
          <p:cNvPr id="69639" name="Picture 7" descr="AMU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209800"/>
            <a:ext cx="4287838" cy="34655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96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Symbols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All elements have their own unique symbol.</a:t>
            </a:r>
          </a:p>
          <a:p>
            <a:pPr eaLnBrk="1" hangingPunct="1"/>
            <a:r>
              <a:rPr lang="en-US" altLang="en-US" sz="2800"/>
              <a:t>It can consist of a single capital letter, or a capital letter and one or two lower case letters.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457200" y="2057400"/>
            <a:ext cx="16764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9600" b="1">
                <a:solidFill>
                  <a:schemeClr val="hlink"/>
                </a:solidFill>
                <a:latin typeface="Teletype" pitchFamily="2" charset="0"/>
              </a:rPr>
              <a:t>C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2133600" y="3048000"/>
            <a:ext cx="2286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chemeClr val="hlink"/>
                </a:solidFill>
                <a:latin typeface="Teletype" pitchFamily="2" charset="0"/>
              </a:rPr>
              <a:t>Carbon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762000" y="3962400"/>
            <a:ext cx="21336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9600" b="1">
                <a:solidFill>
                  <a:schemeClr val="accent1"/>
                </a:solidFill>
                <a:latin typeface="Teletype" pitchFamily="2" charset="0"/>
              </a:rPr>
              <a:t>Cu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362200" y="5334000"/>
            <a:ext cx="2286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chemeClr val="accent1"/>
                </a:solidFill>
                <a:latin typeface="Teletype" pitchFamily="2" charset="0"/>
              </a:rPr>
              <a:t>Copper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Common Elements and Symbols</a:t>
            </a:r>
          </a:p>
        </p:txBody>
      </p:sp>
      <p:graphicFrame>
        <p:nvGraphicFramePr>
          <p:cNvPr id="13926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05000" y="1524000"/>
          <a:ext cx="5638800" cy="5121275"/>
        </p:xfrm>
        <a:graphic>
          <a:graphicData uri="http://schemas.openxmlformats.org/presentationml/2006/ole">
            <p:oleObj spid="_x0000_s2054" name="Bitmap Image" r:id="rId3" imgW="5601482" imgH="5087060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Valence Electrons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114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number of valence electrons an atom has may also appear in a square.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Valence electrons are the electrons in the outer energy level of an atom.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These are the electrons that are transferred or shared when atoms bond together.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/>
          </a:p>
        </p:txBody>
      </p:sp>
      <p:pic>
        <p:nvPicPr>
          <p:cNvPr id="96261" name="Picture 5" descr="covalentblue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33600"/>
            <a:ext cx="4038600" cy="30956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6" name="Picture 6" descr="periodic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Properties of Metals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475163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Metals are good conductors of heat and electricity.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Metals are shiny.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Metals are ductile (can be stretched into thin wires).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Metals are malleable (can be pounded into thin sheets).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A chemical property of metal is its reaction with water which results in corrosion.</a:t>
            </a:r>
          </a:p>
        </p:txBody>
      </p:sp>
      <p:pic>
        <p:nvPicPr>
          <p:cNvPr id="76806" name="j0289771.jpg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676400"/>
            <a:ext cx="3581400" cy="4876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68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768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06"/>
                  </p:tgtEl>
                </p:cond>
              </p:nextCondLst>
            </p:seq>
            <p:vide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680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Properties of Non-Metals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Non-metals are poor conductors of heat and electricity.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Non-metals are not ductile or malleable.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Solid non-metals are brittle and break easily.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They are dull.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Many non-metals are gases.</a:t>
            </a:r>
          </a:p>
        </p:txBody>
      </p:sp>
      <p:sp>
        <p:nvSpPr>
          <p:cNvPr id="23556" name="AutoShape 7" descr="sulfur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endParaRPr lang="en-US" altLang="en-US"/>
          </a:p>
        </p:txBody>
      </p:sp>
      <p:sp>
        <p:nvSpPr>
          <p:cNvPr id="23557" name="AutoShape 9" descr="sulfur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endParaRPr lang="en-US" altLang="en-US"/>
          </a:p>
        </p:txBody>
      </p:sp>
      <p:pic>
        <p:nvPicPr>
          <p:cNvPr id="80906" name="Picture 10" descr="sulfur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57388"/>
            <a:ext cx="4211638" cy="3735387"/>
          </a:xfrm>
          <a:noFill/>
        </p:spPr>
      </p:pic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457200" y="5867400"/>
            <a:ext cx="3810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>
                <a:latin typeface="Teletype" pitchFamily="2" charset="0"/>
              </a:rPr>
              <a:t>Sulfur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Properties of Metalloids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981200"/>
            <a:ext cx="419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Metalloids (metal-like) have properties of both metals and non-metals.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They are solids that can be shiny or dull.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They conduct heat and electricity better than non-metals but not as well as metals.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They are ductile and malleable.</a:t>
            </a:r>
          </a:p>
        </p:txBody>
      </p:sp>
      <p:pic>
        <p:nvPicPr>
          <p:cNvPr id="82951" name="Picture 7" descr="S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981200"/>
            <a:ext cx="2857500" cy="3810000"/>
          </a:xfrm>
          <a:noFill/>
        </p:spPr>
      </p:pic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1447800" y="5943600"/>
            <a:ext cx="2819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000">
                <a:latin typeface="Teletype" pitchFamily="2" charset="0"/>
              </a:rPr>
              <a:t>Silicon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build="p"/>
      <p:bldP spid="829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-47625"/>
          <a:ext cx="9144000" cy="6837363"/>
        </p:xfrm>
        <a:graphic>
          <a:graphicData uri="http://schemas.openxmlformats.org/presentationml/2006/ole">
            <p:oleObj spid="_x0000_s3078" name="Bitmap Image" r:id="rId3" imgW="9171429" imgH="6857143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Bell Work 10-27-16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How do you think you performed on the exam?</a:t>
            </a:r>
          </a:p>
          <a:p>
            <a:pPr eaLnBrk="1" hangingPunct="1"/>
            <a:r>
              <a:rPr lang="en-US" altLang="en-US"/>
              <a:t>Is there anything you or I could have done to help prepare?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aphicFrame>
        <p:nvGraphicFramePr>
          <p:cNvPr id="7475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102" name="Bitmap Image" r:id="rId3" imgW="7078063" imgH="4486901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    Families                Periods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211638" cy="4114800"/>
          </a:xfrm>
        </p:spPr>
        <p:txBody>
          <a:bodyPr/>
          <a:lstStyle/>
          <a:p>
            <a:pPr eaLnBrk="1" hangingPunct="1"/>
            <a:r>
              <a:rPr lang="en-US" altLang="en-US" sz="2400"/>
              <a:t>Columns of elements are called groups or families. </a:t>
            </a:r>
          </a:p>
          <a:p>
            <a:pPr eaLnBrk="1" hangingPunct="1"/>
            <a:r>
              <a:rPr lang="en-US" altLang="en-US" sz="2400"/>
              <a:t>Elements in each family have similar but not identical properties.</a:t>
            </a:r>
          </a:p>
          <a:p>
            <a:pPr eaLnBrk="1" hangingPunct="1"/>
            <a:r>
              <a:rPr lang="en-US" altLang="en-US" sz="2400"/>
              <a:t>All elements in a family have the same number of valence electrons.</a:t>
            </a:r>
          </a:p>
          <a:p>
            <a:pPr eaLnBrk="1" hangingPunct="1"/>
            <a:endParaRPr lang="en-US" altLang="en-US" sz="2400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42672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Each horizontal row of elements is called a period.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elements in a period are not alike in properties.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In fact, the properties change greatly across even given row.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number of the period can determine the highest energy level of the atom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860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Hydrogen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49325" y="1981200"/>
            <a:ext cx="7051675" cy="4114800"/>
          </a:xfrm>
        </p:spPr>
        <p:txBody>
          <a:bodyPr/>
          <a:lstStyle/>
          <a:p>
            <a:pPr eaLnBrk="1" hangingPunct="1"/>
            <a:r>
              <a:rPr lang="en-US" altLang="en-US" sz="2800"/>
              <a:t>The hydrogen square sits atop Family 1, but it is not a member of that family. Hydrogen is in a class of its own.</a:t>
            </a:r>
          </a:p>
          <a:p>
            <a:pPr eaLnBrk="1" hangingPunct="1"/>
            <a:r>
              <a:rPr lang="en-US" altLang="en-US" sz="2800"/>
              <a:t>It’s a gas at room temperature.</a:t>
            </a:r>
          </a:p>
          <a:p>
            <a:pPr eaLnBrk="1" hangingPunct="1"/>
            <a:r>
              <a:rPr lang="en-US" altLang="en-US" sz="2800"/>
              <a:t>How many p+? e-?</a:t>
            </a:r>
          </a:p>
          <a:p>
            <a:pPr eaLnBrk="1" hangingPunct="1"/>
            <a:r>
              <a:rPr lang="en-US" altLang="en-US" sz="2800"/>
              <a:t>Hydrogen only needs 2 electrons to fill up its valence shell.</a:t>
            </a:r>
          </a:p>
        </p:txBody>
      </p:sp>
      <p:pic>
        <p:nvPicPr>
          <p:cNvPr id="159748" name="Picture 4" descr="hydrogen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381000"/>
            <a:ext cx="1309688" cy="13716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Alkali Metals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47516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alkali family is found in the first column of the periodic table.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Atoms of the alkali metals have a single electron in their outermost level, in other words, 1 valence electron.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They are shiny, have the consistency of clay, and are easily cut with a knife.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/>
          </a:p>
        </p:txBody>
      </p:sp>
      <p:pic>
        <p:nvPicPr>
          <p:cNvPr id="107525" name="Picture 5" descr="periodic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524000"/>
            <a:ext cx="3279775" cy="1981200"/>
          </a:xfrm>
          <a:noFill/>
        </p:spPr>
      </p:pic>
      <p:graphicFrame>
        <p:nvGraphicFramePr>
          <p:cNvPr id="107527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29200" y="4038600"/>
          <a:ext cx="3214688" cy="1981200"/>
        </p:xfrm>
        <a:graphic>
          <a:graphicData uri="http://schemas.openxmlformats.org/presentationml/2006/ole">
            <p:oleObj spid="_x0000_s5128" name="Bitmap Image" r:id="rId4" imgW="2095793" imgH="1448002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41" dur="2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3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44" dur="20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6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47" dur="2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Alkali Metals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They are the most reactive metals.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They react violently with water.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Alkali metals are never found as free elements in nature. They are always bonded with another element.</a:t>
            </a:r>
          </a:p>
        </p:txBody>
      </p:sp>
      <p:graphicFrame>
        <p:nvGraphicFramePr>
          <p:cNvPr id="109574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1066800" y="2057400"/>
          <a:ext cx="3235325" cy="3657600"/>
        </p:xfrm>
        <a:graphic>
          <a:graphicData uri="http://schemas.openxmlformats.org/presentationml/2006/ole">
            <p:oleObj spid="_x0000_s6151" name="Bitmap Image" r:id="rId3" imgW="1390844" imgH="1571844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95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37" dur="2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40" dur="2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2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43" dur="2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does it mean to be reactive?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We will be describing elements according to their reactivity.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Elements that are reactive bond easily with other elements to make compounds.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Some elements are only found in nature bonded with other elements.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What makes an element reactive?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An incomplete valence electron level.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All atoms (except hydrogen) want to have 8 electrons in their very outermost energy level (This is called the rule of octet.)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Atoms bond until this level is complete. Atoms with few valence electrons lose them during bonding. Atoms with 6, 7, or 8 valence electrons gain electrons during bonding.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20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1752600" y="3505200"/>
            <a:ext cx="2743200" cy="2057400"/>
          </a:xfrm>
          <a:prstGeom prst="cube">
            <a:avLst>
              <a:gd name="adj" fmla="val 250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endParaRPr lang="en-US" altLang="en-US"/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1219200" y="2590800"/>
            <a:ext cx="4191000" cy="2286000"/>
          </a:xfrm>
          <a:prstGeom prst="horizontalScroll">
            <a:avLst>
              <a:gd name="adj" fmla="val 125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endParaRPr lang="en-US" altLang="en-US"/>
          </a:p>
        </p:txBody>
      </p:sp>
      <p:pic>
        <p:nvPicPr>
          <p:cNvPr id="28677" name="Picture 5" descr="bonding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19900"/>
          </a:xfr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8153400" y="5867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en-US" altLang="en-US" sz="3200">
                <a:latin typeface="Arial Black" panose="020B0A04020102020204" pitchFamily="34" charset="0"/>
              </a:rPr>
              <a:t>5</a:t>
            </a:r>
          </a:p>
        </p:txBody>
      </p:sp>
    </p:spTree>
  </p:cSld>
  <p:clrMapOvr>
    <a:masterClrMapping/>
  </p:clrMapOvr>
  <p:transition advTm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9699" name="Picture 3" descr="bonding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8100"/>
            <a:ext cx="9144000" cy="6819900"/>
          </a:xfrm>
          <a:noFill/>
        </p:spPr>
      </p:pic>
    </p:spTree>
  </p:cSld>
  <p:clrMapOvr>
    <a:masterClrMapping/>
  </p:clrMapOvr>
  <p:transition advTm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30723" name="Picture 3" descr="bonding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8100"/>
            <a:ext cx="9144000" cy="6819900"/>
          </a:xfrm>
          <a:noFill/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Alkaline Earth Metals</a:t>
            </a:r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They are never found uncombined in nature.</a:t>
            </a:r>
          </a:p>
          <a:p>
            <a:pPr eaLnBrk="1" hangingPunct="1"/>
            <a:r>
              <a:rPr lang="en-US" altLang="en-US" sz="2800"/>
              <a:t>They have two valence electrons.</a:t>
            </a:r>
          </a:p>
          <a:p>
            <a:pPr eaLnBrk="1" hangingPunct="1"/>
            <a:r>
              <a:rPr lang="en-US" altLang="en-US" sz="2800"/>
              <a:t>Alkaline earth metals include magnesium and calcium, among others.</a:t>
            </a:r>
          </a:p>
        </p:txBody>
      </p:sp>
      <p:pic>
        <p:nvPicPr>
          <p:cNvPr id="111622" name="Picture 6" descr="periodic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0075" y="4114800"/>
            <a:ext cx="3279775" cy="19812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83976" name="Picture 8" descr="Periodic_Ta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43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Transition Metals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Transition Elements include those elements in the B families.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These are the metals you are probably most familiar: copper, tin, zinc, iron, nickel, gold, and silver.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They are good conductors of heat and electricity.</a:t>
            </a:r>
          </a:p>
        </p:txBody>
      </p:sp>
      <p:pic>
        <p:nvPicPr>
          <p:cNvPr id="113668" name="Picture 4" descr="periodic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2514600"/>
            <a:ext cx="3754438" cy="22685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" presetClass="emph" presetSubtype="1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31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3" presetClass="emph" presetSubtype="1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34" dur="2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6" presetID="3" presetClass="emph" presetSubtype="1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37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Transition Metals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The compounds of transition metals are usually brightly colored and are often used to color paints.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Transition elements have 1 or 2 valence electrons, which they lose when they form bonds with other atoms. Some transition elements can lose electrons in their next-to-outermost level.</a:t>
            </a:r>
          </a:p>
        </p:txBody>
      </p:sp>
      <p:pic>
        <p:nvPicPr>
          <p:cNvPr id="133127" name="MPj02896540000[1].jpg">
            <a:hlinkClick r:id="" action="ppaction://media"/>
          </p:cNvPr>
          <p:cNvPicPr>
            <a:picLocks noGrp="1" noRot="1" noChangeAspect="1" noChangeArrowheads="1"/>
          </p:cNvPicPr>
          <p:nvPr>
            <p:ph sz="half" idx="1"/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1676400"/>
            <a:ext cx="3563938" cy="23891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3127"/>
                </p:tgtEl>
              </p:cMediaNode>
            </p:video>
          </p:childTnLst>
        </p:cTn>
      </p:par>
    </p:tnLst>
    <p:bldLst>
      <p:bldP spid="13312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Transition Elements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Transition elements</a:t>
            </a:r>
            <a:r>
              <a:rPr lang="en-US" altLang="en-US" b="1"/>
              <a:t> </a:t>
            </a:r>
            <a:r>
              <a:rPr lang="en-US" altLang="en-US"/>
              <a:t>have properties similar to one another and to other metals, but their properties do not fit in with those of any other family. </a:t>
            </a:r>
          </a:p>
          <a:p>
            <a:pPr eaLnBrk="1" hangingPunct="1"/>
            <a:r>
              <a:rPr lang="en-US" altLang="en-US"/>
              <a:t>Many transition metals combine chemically with oxygen to form compounds called oxides.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20" dur="20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" presetClass="emph" presetSubtype="1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23" dur="20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Boron Family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32276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Boron Family is named after the first element in the family.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Atoms in this family have 3 valence electrons.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This family includes a metalloid (boron), and the rest are metals.</a:t>
            </a:r>
          </a:p>
        </p:txBody>
      </p:sp>
      <p:pic>
        <p:nvPicPr>
          <p:cNvPr id="114694" name="Picture 6" descr="periodI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3886200"/>
            <a:ext cx="3279775" cy="1981200"/>
          </a:xfrm>
          <a:noFill/>
        </p:spPr>
      </p:pic>
      <p:pic>
        <p:nvPicPr>
          <p:cNvPr id="114697" name="Picture 9" descr="B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295400"/>
            <a:ext cx="3276600" cy="24574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6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6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6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6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2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6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2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6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2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  <p:bldP spid="114691" grpI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Carbon Family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8006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Atoms of this family have 4 valence electrons.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This family includes a non-metal (carbon), metalloids, and metals.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The element carbon is called the “basis of life.” There is an entire branch of chemistry devoted to carbon compounds called organic chemistry.</a:t>
            </a:r>
          </a:p>
        </p:txBody>
      </p:sp>
      <p:pic>
        <p:nvPicPr>
          <p:cNvPr id="115718" name="Picture 6" descr="periodI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2209800"/>
            <a:ext cx="3279775" cy="19812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0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/>
      <p:bldP spid="115715" grpI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Nitrogen Family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46482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nitrogen family is named after the element that makes up 78% of our atmosphere.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This family includes non-metals, metalloids, and metals.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Atoms in the nitrogen family have 5 valence electrons. They tend to share electrons when they bond.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</p:txBody>
      </p:sp>
      <p:pic>
        <p:nvPicPr>
          <p:cNvPr id="116740" name="j0178460.jpg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00200"/>
            <a:ext cx="3830638" cy="2438400"/>
          </a:xfrm>
        </p:spPr>
      </p:pic>
      <p:pic>
        <p:nvPicPr>
          <p:cNvPr id="116742" name="Picture 6" descr="periodI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91000"/>
            <a:ext cx="3829050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6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6740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Oxygen Family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398963" cy="4114800"/>
          </a:xfrm>
        </p:spPr>
        <p:txBody>
          <a:bodyPr/>
          <a:lstStyle/>
          <a:p>
            <a:pPr eaLnBrk="1" hangingPunct="1"/>
            <a:r>
              <a:rPr lang="en-US" altLang="en-US" sz="2400"/>
              <a:t>Atoms of this family have 6 valence electrons.</a:t>
            </a:r>
          </a:p>
          <a:p>
            <a:pPr eaLnBrk="1" hangingPunct="1"/>
            <a:r>
              <a:rPr lang="en-US" altLang="en-US" sz="2400"/>
              <a:t>Most elements in this family share electrons when forming compounds.</a:t>
            </a:r>
          </a:p>
          <a:p>
            <a:pPr eaLnBrk="1" hangingPunct="1"/>
            <a:r>
              <a:rPr lang="en-US" altLang="en-US" sz="2400"/>
              <a:t>Oxygen is the most abundant element in the earth’s crust. It is extremely active and combines with almost all elements.</a:t>
            </a:r>
          </a:p>
        </p:txBody>
      </p:sp>
      <p:pic>
        <p:nvPicPr>
          <p:cNvPr id="117770" name="Picture 10" descr="periodI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981200"/>
            <a:ext cx="3733800" cy="2255838"/>
          </a:xfr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Halogen Family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962400" cy="2590800"/>
          </a:xfrm>
        </p:spPr>
        <p:txBody>
          <a:bodyPr/>
          <a:lstStyle/>
          <a:p>
            <a:pPr eaLnBrk="1" hangingPunct="1"/>
            <a:r>
              <a:rPr lang="en-US" altLang="en-US" sz="2400"/>
              <a:t>The elements in this family are fluorine, chlorine, bromine, iodine, and astatine.</a:t>
            </a:r>
          </a:p>
          <a:p>
            <a:pPr eaLnBrk="1" hangingPunct="1"/>
            <a:r>
              <a:rPr lang="en-US" altLang="en-US" sz="2400"/>
              <a:t>Halogens have 7 valence electrons, which explains why they are the most active non-metals. They are never found free in nature.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/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4648200" y="4343400"/>
            <a:ext cx="4114800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en-US" altLang="en-US"/>
              <a:t>Halogen atoms only need to gain 1 electron to fill their outermost energy level.</a:t>
            </a: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en-US" altLang="en-US"/>
              <a:t>They react with alkali metals to form salts.</a:t>
            </a: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</a:pPr>
            <a:endParaRPr lang="en-US" altLang="en-US" b="1"/>
          </a:p>
        </p:txBody>
      </p:sp>
      <p:pic>
        <p:nvPicPr>
          <p:cNvPr id="118791" name="Picture 7" descr="periodI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057400"/>
            <a:ext cx="3584575" cy="2209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6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18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Noble Gases</a:t>
            </a:r>
          </a:p>
        </p:txBody>
      </p:sp>
      <p:pic>
        <p:nvPicPr>
          <p:cNvPr id="119816" name="Picture 8" descr="periodic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752600"/>
            <a:ext cx="3279775" cy="1981200"/>
          </a:xfrm>
          <a:noFill/>
        </p:spPr>
      </p:pic>
      <p:pic>
        <p:nvPicPr>
          <p:cNvPr id="119817" name="Picture 9" descr="N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533400"/>
            <a:ext cx="2400300" cy="3200400"/>
          </a:xfr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/>
              <a:t>Noble Gases</a:t>
            </a:r>
            <a:r>
              <a:rPr lang="en-US" altLang="en-US" sz="2000" b="1"/>
              <a:t> </a:t>
            </a:r>
            <a:r>
              <a:rPr lang="en-US" altLang="en-US" sz="2000"/>
              <a:t>are colorless gases that are extremely un-reactive.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One important property of the noble gases is their inactivity. They are inactive because their outermost energy level is full.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Because they do not readily combine with other elements to form compounds, the noble gases are called inert.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The family of noble gases includes helium, neon, argon, krypton, xenon, and radon.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All the noble gases are found in small amounts in the earth's atmosphere.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Rare Earth Elements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56163" y="1981200"/>
            <a:ext cx="4059237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The thirty rare earth elements are composed of the lanthanide and actinide series.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One element of the lanthanide series and most of the elements in the actinide series are called trans-uranium, which means synthetic or man-made.</a:t>
            </a:r>
          </a:p>
        </p:txBody>
      </p:sp>
      <p:pic>
        <p:nvPicPr>
          <p:cNvPr id="148485" name="Picture 5" descr="periodic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905000"/>
            <a:ext cx="4287838" cy="2590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Periodic Table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Objectives: Learn how the periodic table is structured, and what information can be pulled from the periodic table.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Bell Work 10-28-16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/>
              <a:t>Give the type, # of valence electrons, and relative electronegativity (High, Low) for the following elements:</a:t>
            </a:r>
          </a:p>
        </p:txBody>
      </p:sp>
      <p:sp>
        <p:nvSpPr>
          <p:cNvPr id="43012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/>
              <a:t>Na, Ca, C, O, Cl, Xe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Bell Work 11-1-16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4" y="1981200"/>
            <a:ext cx="7051675" cy="4114800"/>
          </a:xfrm>
        </p:spPr>
        <p:txBody>
          <a:bodyPr/>
          <a:lstStyle/>
          <a:p>
            <a:r>
              <a:rPr lang="en-US" dirty="0" smtClean="0"/>
              <a:t>What are the 4 </a:t>
            </a:r>
            <a:r>
              <a:rPr lang="en-US" dirty="0" err="1" smtClean="0"/>
              <a:t>orbitals</a:t>
            </a:r>
            <a:r>
              <a:rPr lang="en-US" dirty="0" smtClean="0"/>
              <a:t> an electron can be found in?</a:t>
            </a:r>
          </a:p>
          <a:p>
            <a:r>
              <a:rPr lang="en-US" dirty="0" smtClean="0"/>
              <a:t>How many sub-</a:t>
            </a:r>
            <a:r>
              <a:rPr lang="en-US" dirty="0" err="1" smtClean="0"/>
              <a:t>orbitals</a:t>
            </a:r>
            <a:r>
              <a:rPr lang="en-US" dirty="0" smtClean="0"/>
              <a:t> do each of these </a:t>
            </a:r>
            <a:r>
              <a:rPr lang="en-US" dirty="0" err="1" smtClean="0"/>
              <a:t>orbitals</a:t>
            </a:r>
            <a:r>
              <a:rPr lang="en-US" dirty="0" smtClean="0"/>
              <a:t> have?</a:t>
            </a:r>
          </a:p>
          <a:p>
            <a:pPr lvl="1"/>
            <a:r>
              <a:rPr lang="en-US" dirty="0" smtClean="0"/>
              <a:t>How many electrons can fit in each orbital?</a:t>
            </a:r>
            <a:endParaRPr lang="en-US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4035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7204075" cy="4114800"/>
          </a:xfrm>
        </p:spPr>
        <p:txBody>
          <a:bodyPr/>
          <a:lstStyle/>
          <a:p>
            <a:r>
              <a:rPr lang="en-US" altLang="en-US"/>
              <a:t>Objectives: Be able to explain atomic radius, ionization energy, and electronegativity</a:t>
            </a:r>
          </a:p>
          <a:p>
            <a:r>
              <a:rPr lang="en-US" altLang="en-US"/>
              <a:t>Be able to determine periodic trends based on data.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10-31-16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4" y="1981200"/>
            <a:ext cx="7661275" cy="4114800"/>
          </a:xfrm>
        </p:spPr>
        <p:txBody>
          <a:bodyPr/>
          <a:lstStyle/>
          <a:p>
            <a:r>
              <a:rPr lang="en-US" sz="2800" dirty="0"/>
              <a:t>What are periodic trends of the following: atomic size, electronegativity, and ionization energy?</a:t>
            </a:r>
          </a:p>
          <a:p>
            <a:r>
              <a:rPr lang="en-US" sz="2800" dirty="0"/>
              <a:t>Explain why the ionization energy trend is the way it is in both directions. (Use atomic structure and Coulombic attraction arguments)</a:t>
            </a:r>
          </a:p>
        </p:txBody>
      </p:sp>
    </p:spTree>
    <p:extLst>
      <p:ext uri="{BB962C8B-B14F-4D97-AF65-F5344CB8AC3E}">
        <p14:creationId xmlns="" xmlns:p14="http://schemas.microsoft.com/office/powerpoint/2010/main" val="228541170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Objective: explain where electrons are found in their energy levels, subshells, and orbitals.</a:t>
            </a:r>
          </a:p>
          <a:p>
            <a:pPr lvl="1"/>
            <a:r>
              <a:rPr lang="en-US" dirty="0"/>
              <a:t>Be able to write the electron configuration of an element.</a:t>
            </a:r>
          </a:p>
        </p:txBody>
      </p:sp>
    </p:spTree>
    <p:extLst>
      <p:ext uri="{BB962C8B-B14F-4D97-AF65-F5344CB8AC3E}">
        <p14:creationId xmlns="" xmlns:p14="http://schemas.microsoft.com/office/powerpoint/2010/main" val="1007573703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discussed earlier that the electrons in an atom occupy certain energy levels within the electron cloud.</a:t>
            </a:r>
          </a:p>
          <a:p>
            <a:r>
              <a:rPr lang="en-US" dirty="0"/>
              <a:t>Energy levels are divided into 2 different parts:</a:t>
            </a:r>
          </a:p>
          <a:p>
            <a:pPr lvl="1"/>
            <a:r>
              <a:rPr lang="en-US" dirty="0"/>
              <a:t>Orbitals</a:t>
            </a:r>
          </a:p>
          <a:p>
            <a:pPr lvl="1"/>
            <a:r>
              <a:rPr lang="en-US" dirty="0"/>
              <a:t>Sub-orbitals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8014632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Orbitals:</a:t>
            </a:r>
          </a:p>
          <a:p>
            <a:pPr lvl="1"/>
            <a:r>
              <a:rPr lang="en-US" dirty="0"/>
              <a:t>The orbital of an energy level represents the space that an electron can be found in.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583156"/>
            <a:ext cx="4856286" cy="32748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502646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Sub-orbitals:</a:t>
            </a:r>
          </a:p>
          <a:p>
            <a:pPr lvl="1"/>
            <a:r>
              <a:rPr lang="en-US" dirty="0"/>
              <a:t>Each orbital has a certain number of sub-orbitals. </a:t>
            </a:r>
          </a:p>
          <a:p>
            <a:pPr lvl="2"/>
            <a:r>
              <a:rPr lang="en-US" dirty="0"/>
              <a:t>S = 1 sub-orbital</a:t>
            </a:r>
          </a:p>
          <a:p>
            <a:pPr lvl="2"/>
            <a:r>
              <a:rPr lang="en-US" dirty="0"/>
              <a:t>P = 3 sub-orbitals</a:t>
            </a:r>
          </a:p>
          <a:p>
            <a:pPr lvl="2"/>
            <a:r>
              <a:rPr lang="en-US" dirty="0"/>
              <a:t>D = 5 sub-orbitals</a:t>
            </a:r>
          </a:p>
          <a:p>
            <a:pPr lvl="2"/>
            <a:r>
              <a:rPr lang="en-US" dirty="0"/>
              <a:t>F = 7 sub-orbitals</a:t>
            </a:r>
          </a:p>
          <a:p>
            <a:pPr lvl="1"/>
            <a:r>
              <a:rPr lang="en-US" dirty="0"/>
              <a:t>Each sub-orbital can hold 2 electrons.</a:t>
            </a:r>
          </a:p>
        </p:txBody>
      </p:sp>
    </p:spTree>
    <p:extLst>
      <p:ext uri="{BB962C8B-B14F-4D97-AF65-F5344CB8AC3E}">
        <p14:creationId xmlns="" xmlns:p14="http://schemas.microsoft.com/office/powerpoint/2010/main" val="311892454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325" y="1981200"/>
            <a:ext cx="2860675" cy="4114800"/>
          </a:xfrm>
        </p:spPr>
        <p:txBody>
          <a:bodyPr/>
          <a:lstStyle/>
          <a:p>
            <a:r>
              <a:rPr lang="en-US" dirty="0"/>
              <a:t>Energy levels, orbitals, and sub-orbitals are filled from bottom to top: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993" y="1541455"/>
            <a:ext cx="4345007" cy="53165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230068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Now, lets relate this to the periodic table: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77124"/>
            <a:ext cx="6096000" cy="3962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657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Mendeleev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5638800" cy="4114800"/>
          </a:xfrm>
        </p:spPr>
        <p:txBody>
          <a:bodyPr/>
          <a:lstStyle/>
          <a:p>
            <a:pPr eaLnBrk="1" hangingPunct="1"/>
            <a:r>
              <a:rPr lang="en-US" altLang="en-US" sz="2400"/>
              <a:t>In 1869,</a:t>
            </a:r>
            <a:r>
              <a:rPr lang="en-US" altLang="en-US" sz="2400" b="1"/>
              <a:t> </a:t>
            </a:r>
            <a:r>
              <a:rPr lang="en-US" altLang="en-US" sz="2400"/>
              <a:t>Dmitri Ivanovitch Mendeléev created the first accepted version of the periodic table. </a:t>
            </a:r>
          </a:p>
          <a:p>
            <a:pPr eaLnBrk="1" hangingPunct="1"/>
            <a:r>
              <a:rPr lang="en-US" altLang="en-US" sz="2400"/>
              <a:t>He grouped elements according to their atomic mass, and as he did, he found that the families had similar chemical properties.  </a:t>
            </a:r>
          </a:p>
          <a:p>
            <a:pPr eaLnBrk="1" hangingPunct="1"/>
            <a:r>
              <a:rPr lang="en-US" altLang="en-US" sz="2400"/>
              <a:t>Blank spaces were left open to add the new elements he predicted would occur.  </a:t>
            </a:r>
          </a:p>
          <a:p>
            <a:pPr eaLnBrk="1" hangingPunct="1"/>
            <a:endParaRPr lang="en-US" altLang="en-US" sz="2400"/>
          </a:p>
        </p:txBody>
      </p:sp>
      <p:sp>
        <p:nvSpPr>
          <p:cNvPr id="13316" name="AutoShape 5" descr="Mendeleev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endParaRPr lang="en-US" altLang="en-US"/>
          </a:p>
        </p:txBody>
      </p:sp>
      <p:pic>
        <p:nvPicPr>
          <p:cNvPr id="145414" name="Picture 6" descr="Mendeleev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0800" y="2133600"/>
            <a:ext cx="1905000" cy="28575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8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ways to show an electron configuration for an element:</a:t>
            </a:r>
          </a:p>
          <a:p>
            <a:pPr lvl="1"/>
            <a:r>
              <a:rPr lang="en-US" dirty="0"/>
              <a:t>Written</a:t>
            </a:r>
          </a:p>
          <a:p>
            <a:pPr lvl="2"/>
            <a:r>
              <a:rPr lang="en-US" dirty="0"/>
              <a:t>Gives energy level #, orbital, and the number of electrons in that orbital.</a:t>
            </a:r>
          </a:p>
          <a:p>
            <a:pPr lvl="3"/>
            <a:r>
              <a:rPr lang="en-US" dirty="0"/>
              <a:t>EX: Hydrogen = 1s</a:t>
            </a:r>
            <a:r>
              <a:rPr lang="en-US" baseline="30000" dirty="0"/>
              <a:t>1</a:t>
            </a:r>
            <a:endParaRPr lang="en-US" dirty="0"/>
          </a:p>
          <a:p>
            <a:pPr lvl="3"/>
            <a:r>
              <a:rPr lang="en-US" dirty="0"/>
              <a:t>Carbon = 1s</a:t>
            </a:r>
            <a:r>
              <a:rPr lang="en-US" baseline="30000" dirty="0"/>
              <a:t>2</a:t>
            </a:r>
            <a:r>
              <a:rPr lang="en-US" dirty="0"/>
              <a:t>2s</a:t>
            </a:r>
            <a:r>
              <a:rPr lang="en-US" baseline="30000" dirty="0"/>
              <a:t>2</a:t>
            </a:r>
            <a:r>
              <a:rPr lang="en-US" dirty="0"/>
              <a:t>2p</a:t>
            </a:r>
            <a:r>
              <a:rPr lang="en-US" baseline="3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414721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Two ways to show an electron configuration for an element:</a:t>
                </a:r>
              </a:p>
              <a:p>
                <a:pPr lvl="1"/>
                <a:r>
                  <a:rPr lang="en-US" dirty="0"/>
                  <a:t>Orbital Diagram</a:t>
                </a:r>
              </a:p>
              <a:p>
                <a:pPr lvl="2"/>
                <a:r>
                  <a:rPr lang="en-US" dirty="0"/>
                  <a:t>Gives energy level #, orbital, each sub-orbital, and the spin of the e- filling them</a:t>
                </a:r>
              </a:p>
              <a:p>
                <a:pPr lvl="3"/>
                <a:r>
                  <a:rPr lang="en-US" dirty="0"/>
                  <a:t>EX: 1s </a:t>
                </a:r>
                <a14:m>
                  <m:oMath xmlns:m="http://schemas.openxmlformats.org/officeDocument/2006/math">
                    <m:r>
                      <a:rPr lang="en-US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endParaRPr lang="en-US" u="sng" dirty="0"/>
              </a:p>
              <a:p>
                <a:pPr lvl="3"/>
                <a:r>
                  <a:rPr lang="en-US" dirty="0"/>
                  <a:t>Carbon = 1s </a:t>
                </a:r>
                <a14:m>
                  <m:oMath xmlns:m="http://schemas.openxmlformats.org/officeDocument/2006/math">
                    <m:r>
                      <a:rPr lang="en-US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↓</m:t>
                    </m:r>
                  </m:oMath>
                </a14:m>
                <a:r>
                  <a:rPr lang="en-US" dirty="0"/>
                  <a:t> 2s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↓</m:t>
                    </m:r>
                  </m:oMath>
                </a14:m>
                <a:r>
                  <a:rPr lang="en-US" dirty="0"/>
                  <a:t> 2p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 __</a:t>
                </a:r>
                <a:r>
                  <a:rPr lang="en-US" u="sng" dirty="0"/>
                  <a:t>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 cstate="print"/>
                <a:stretch>
                  <a:fillRect l="-955" t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14557055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/>
                  <a:t>3 Rules that electrons follow:</a:t>
                </a:r>
              </a:p>
              <a:p>
                <a:pPr lvl="1"/>
                <a:r>
                  <a:rPr lang="en-US" sz="2400" dirty="0" err="1"/>
                  <a:t>Aufbau</a:t>
                </a:r>
                <a:r>
                  <a:rPr lang="en-US" sz="2400" dirty="0"/>
                  <a:t> Principle:</a:t>
                </a:r>
              </a:p>
              <a:p>
                <a:pPr lvl="2"/>
                <a:r>
                  <a:rPr lang="en-US" sz="2000" dirty="0"/>
                  <a:t>Electrons will occupy the lowest energy orbital</a:t>
                </a:r>
              </a:p>
              <a:p>
                <a:pPr lvl="2"/>
                <a:r>
                  <a:rPr lang="en-US" sz="2000" dirty="0"/>
                  <a:t>All sub-orbitals of an energy level are equal in energy</a:t>
                </a:r>
              </a:p>
              <a:p>
                <a:pPr lvl="3"/>
                <a:r>
                  <a:rPr lang="en-US" sz="1600" dirty="0"/>
                  <a:t>All three 2p sub-orbitals have the same energy</a:t>
                </a:r>
              </a:p>
              <a:p>
                <a:pPr lvl="1"/>
                <a:r>
                  <a:rPr lang="en-US" sz="2400" dirty="0"/>
                  <a:t>Hund’s Rule</a:t>
                </a:r>
              </a:p>
              <a:p>
                <a:pPr lvl="2"/>
                <a:r>
                  <a:rPr lang="en-US" sz="2000" dirty="0"/>
                  <a:t>Single e- with same spin must occupy each equal-energy sub-orbital before opposite spin e- can occupy the same sub-orbitals.</a:t>
                </a:r>
              </a:p>
              <a:p>
                <a:pPr lvl="3"/>
                <a:r>
                  <a:rPr lang="en-US" sz="1600" dirty="0"/>
                  <a:t>Fill all 2p sub-orbitals with 1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1600" dirty="0"/>
                  <a:t> before completing sub-orbitals with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 cstate="print"/>
                <a:stretch>
                  <a:fillRect l="-716" t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720669678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/>
                  <a:t>3 Rules that electrons follow:</a:t>
                </a:r>
              </a:p>
              <a:p>
                <a:pPr lvl="1"/>
                <a:r>
                  <a:rPr lang="en-US" sz="2400" dirty="0"/>
                  <a:t>Pauli Exclusion Principle:</a:t>
                </a:r>
              </a:p>
              <a:p>
                <a:pPr lvl="2"/>
                <a:r>
                  <a:rPr lang="en-US" sz="2000" dirty="0"/>
                  <a:t>A maximum of 2 e- can occupy a single sub-orbital, but </a:t>
                </a:r>
                <a:r>
                  <a:rPr lang="en-US" sz="2000" b="1" i="1" u="sng" dirty="0"/>
                  <a:t>ONLY</a:t>
                </a:r>
                <a:r>
                  <a:rPr lang="en-US" sz="2000" dirty="0"/>
                  <a:t> if the e- have opposite spins.</a:t>
                </a:r>
              </a:p>
              <a:p>
                <a:pPr lvl="3"/>
                <a:r>
                  <a:rPr lang="en-US" sz="1600" dirty="0"/>
                  <a:t>e- have an associated “spin”</a:t>
                </a:r>
              </a:p>
              <a:p>
                <a:pPr lvl="3"/>
                <a:r>
                  <a:rPr lang="en-US" sz="1600" dirty="0"/>
                  <a:t>Can spin either up,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↑“</m:t>
                    </m:r>
                  </m:oMath>
                </a14:m>
                <a:r>
                  <a:rPr lang="en-US" sz="1600" dirty="0"/>
                  <a:t> or down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↓"</m:t>
                    </m:r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 cstate="print"/>
                <a:stretch>
                  <a:fillRect l="-716" t="-1481" r="-13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674522550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https://www.youtube.com/watch?v=8TZ97JLWqMA&amp;feature=relatedn</a:t>
            </a:r>
            <a:endParaRPr lang="en-US" dirty="0"/>
          </a:p>
          <a:p>
            <a:endParaRPr lang="en-US" dirty="0"/>
          </a:p>
          <a:p>
            <a:r>
              <a:rPr lang="en-US" dirty="0"/>
              <a:t>Helpful video</a:t>
            </a:r>
          </a:p>
        </p:txBody>
      </p:sp>
    </p:spTree>
    <p:extLst>
      <p:ext uri="{BB962C8B-B14F-4D97-AF65-F5344CB8AC3E}">
        <p14:creationId xmlns="" xmlns:p14="http://schemas.microsoft.com/office/powerpoint/2010/main" val="1963736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Now, we’ll try some.</a:t>
            </a:r>
          </a:p>
          <a:p>
            <a:r>
              <a:rPr lang="en-US" sz="2400" dirty="0"/>
              <a:t>Want written and orbital diagram of e- configuration.</a:t>
            </a:r>
          </a:p>
          <a:p>
            <a:r>
              <a:rPr lang="en-US" dirty="0"/>
              <a:t>P</a:t>
            </a:r>
          </a:p>
          <a:p>
            <a:endParaRPr lang="en-US" dirty="0"/>
          </a:p>
          <a:p>
            <a:r>
              <a:rPr lang="en-US" dirty="0"/>
              <a:t>Al </a:t>
            </a:r>
          </a:p>
          <a:p>
            <a:endParaRPr lang="en-US" dirty="0"/>
          </a:p>
          <a:p>
            <a:r>
              <a:rPr lang="en-US" dirty="0" err="1"/>
              <a:t>Ar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5119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</a:p>
          <a:p>
            <a:pPr lvl="1"/>
            <a:r>
              <a:rPr lang="en-US" dirty="0"/>
              <a:t>1s</a:t>
            </a:r>
            <a:r>
              <a:rPr lang="en-US" baseline="30000" dirty="0"/>
              <a:t>2</a:t>
            </a:r>
            <a:r>
              <a:rPr lang="en-US" dirty="0"/>
              <a:t> 2s</a:t>
            </a:r>
            <a:r>
              <a:rPr lang="en-US" baseline="30000" dirty="0"/>
              <a:t>2</a:t>
            </a:r>
            <a:r>
              <a:rPr lang="en-US" dirty="0"/>
              <a:t> 2p</a:t>
            </a:r>
            <a:r>
              <a:rPr lang="en-US" baseline="30000" dirty="0"/>
              <a:t>6</a:t>
            </a:r>
            <a:r>
              <a:rPr lang="en-US" dirty="0"/>
              <a:t> 3s</a:t>
            </a:r>
            <a:r>
              <a:rPr lang="en-US" baseline="30000" dirty="0"/>
              <a:t>2</a:t>
            </a:r>
            <a:r>
              <a:rPr lang="en-US" dirty="0"/>
              <a:t> 3p</a:t>
            </a:r>
            <a:r>
              <a:rPr lang="en-US" baseline="30000" dirty="0"/>
              <a:t>3</a:t>
            </a:r>
            <a:endParaRPr lang="en-US" dirty="0"/>
          </a:p>
          <a:p>
            <a:r>
              <a:rPr lang="en-US" dirty="0"/>
              <a:t>Al</a:t>
            </a:r>
          </a:p>
          <a:p>
            <a:pPr lvl="1"/>
            <a:r>
              <a:rPr lang="en-US" dirty="0"/>
              <a:t>1s</a:t>
            </a:r>
            <a:r>
              <a:rPr lang="en-US" baseline="30000" dirty="0"/>
              <a:t>2</a:t>
            </a:r>
            <a:r>
              <a:rPr lang="en-US" dirty="0"/>
              <a:t> 2s</a:t>
            </a:r>
            <a:r>
              <a:rPr lang="en-US" baseline="30000" dirty="0"/>
              <a:t>2</a:t>
            </a:r>
            <a:r>
              <a:rPr lang="en-US" dirty="0"/>
              <a:t> 2p</a:t>
            </a:r>
            <a:r>
              <a:rPr lang="en-US" baseline="30000" dirty="0"/>
              <a:t>6</a:t>
            </a:r>
            <a:r>
              <a:rPr lang="en-US" dirty="0"/>
              <a:t> 3s</a:t>
            </a:r>
            <a:r>
              <a:rPr lang="en-US" baseline="30000" dirty="0"/>
              <a:t>2</a:t>
            </a:r>
            <a:r>
              <a:rPr lang="en-US" dirty="0"/>
              <a:t> 3p</a:t>
            </a:r>
            <a:r>
              <a:rPr lang="en-US" baseline="30000" dirty="0"/>
              <a:t>1</a:t>
            </a:r>
            <a:endParaRPr lang="en-US" dirty="0"/>
          </a:p>
          <a:p>
            <a:r>
              <a:rPr lang="en-US" dirty="0" err="1"/>
              <a:t>Ar</a:t>
            </a:r>
            <a:endParaRPr lang="en-US" dirty="0"/>
          </a:p>
          <a:p>
            <a:pPr lvl="1"/>
            <a:r>
              <a:rPr lang="en-US" dirty="0"/>
              <a:t>1s</a:t>
            </a:r>
            <a:r>
              <a:rPr lang="en-US" baseline="30000" dirty="0"/>
              <a:t>2</a:t>
            </a:r>
            <a:r>
              <a:rPr lang="en-US" dirty="0"/>
              <a:t> 2s</a:t>
            </a:r>
            <a:r>
              <a:rPr lang="en-US" baseline="30000" dirty="0"/>
              <a:t>2</a:t>
            </a:r>
            <a:r>
              <a:rPr lang="en-US" dirty="0"/>
              <a:t> 2p</a:t>
            </a:r>
            <a:r>
              <a:rPr lang="en-US" baseline="30000" dirty="0"/>
              <a:t>6</a:t>
            </a:r>
            <a:r>
              <a:rPr lang="en-US" dirty="0"/>
              <a:t> 3s</a:t>
            </a:r>
            <a:r>
              <a:rPr lang="en-US" baseline="30000" dirty="0"/>
              <a:t>2</a:t>
            </a:r>
            <a:r>
              <a:rPr lang="en-US" dirty="0"/>
              <a:t> 3p</a:t>
            </a:r>
            <a:r>
              <a:rPr lang="en-US" baseline="30000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94018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Practice:</a:t>
            </a:r>
          </a:p>
          <a:p>
            <a:r>
              <a:rPr lang="en-US" dirty="0"/>
              <a:t>Br</a:t>
            </a:r>
          </a:p>
          <a:p>
            <a:endParaRPr lang="en-US" dirty="0"/>
          </a:p>
          <a:p>
            <a:r>
              <a:rPr lang="en-US" dirty="0"/>
              <a:t>Ge</a:t>
            </a:r>
          </a:p>
          <a:p>
            <a:endParaRPr lang="en-US" dirty="0"/>
          </a:p>
          <a:p>
            <a:r>
              <a:rPr lang="en-US" dirty="0"/>
              <a:t>Ru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9472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[</a:t>
            </a:r>
            <a:r>
              <a:rPr lang="en-US" dirty="0" err="1">
                <a:solidFill>
                  <a:schemeClr val="tx2"/>
                </a:solidFill>
              </a:rPr>
              <a:t>Ar</a:t>
            </a:r>
            <a:r>
              <a:rPr lang="en-US" dirty="0">
                <a:solidFill>
                  <a:schemeClr val="tx2"/>
                </a:solidFill>
              </a:rPr>
              <a:t>] 4s</a:t>
            </a:r>
            <a:r>
              <a:rPr lang="en-US" baseline="30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 3d</a:t>
            </a:r>
            <a:r>
              <a:rPr lang="en-US" baseline="30000" dirty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4p</a:t>
            </a:r>
            <a:r>
              <a:rPr lang="en-US" baseline="30000" dirty="0">
                <a:solidFill>
                  <a:schemeClr val="tx2"/>
                </a:solidFill>
              </a:rPr>
              <a:t>5</a:t>
            </a:r>
          </a:p>
          <a:p>
            <a:r>
              <a:rPr lang="en-US" dirty="0">
                <a:solidFill>
                  <a:schemeClr val="tx2"/>
                </a:solidFill>
              </a:rPr>
              <a:t>Ge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[</a:t>
            </a:r>
            <a:r>
              <a:rPr lang="en-US" dirty="0" err="1">
                <a:solidFill>
                  <a:schemeClr val="tx2"/>
                </a:solidFill>
              </a:rPr>
              <a:t>Ar</a:t>
            </a:r>
            <a:r>
              <a:rPr lang="en-US" dirty="0">
                <a:solidFill>
                  <a:schemeClr val="tx2"/>
                </a:solidFill>
              </a:rPr>
              <a:t>] 4s</a:t>
            </a:r>
            <a:r>
              <a:rPr lang="en-US" baseline="30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 3d</a:t>
            </a:r>
            <a:r>
              <a:rPr lang="en-US" baseline="30000" dirty="0">
                <a:solidFill>
                  <a:schemeClr val="tx2"/>
                </a:solidFill>
              </a:rPr>
              <a:t>10</a:t>
            </a:r>
            <a:r>
              <a:rPr lang="en-US" dirty="0">
                <a:solidFill>
                  <a:schemeClr val="tx2"/>
                </a:solidFill>
              </a:rPr>
              <a:t> 4p</a:t>
            </a:r>
            <a:r>
              <a:rPr lang="en-US" baseline="30000" dirty="0">
                <a:solidFill>
                  <a:schemeClr val="tx2"/>
                </a:solidFill>
              </a:rPr>
              <a:t>2</a:t>
            </a:r>
          </a:p>
          <a:p>
            <a:r>
              <a:rPr lang="en-US" dirty="0">
                <a:solidFill>
                  <a:schemeClr val="tx2"/>
                </a:solidFill>
              </a:rPr>
              <a:t>Ru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[Kr] 5s</a:t>
            </a:r>
            <a:r>
              <a:rPr lang="en-US" baseline="30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 4d</a:t>
            </a:r>
            <a:r>
              <a:rPr lang="en-US" baseline="30000" dirty="0">
                <a:solidFill>
                  <a:schemeClr val="tx2"/>
                </a:solidFill>
              </a:rPr>
              <a:t>6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4499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Work 11-2-16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long-hand written electron configuration and the short-hand (Noble gas </a:t>
            </a:r>
            <a:r>
              <a:rPr lang="en-US" dirty="0" err="1" smtClean="0"/>
              <a:t>config</a:t>
            </a:r>
            <a:r>
              <a:rPr lang="en-US" dirty="0" smtClean="0"/>
              <a:t>) orbital diagram for N.</a:t>
            </a:r>
          </a:p>
          <a:p>
            <a:r>
              <a:rPr lang="en-US" dirty="0" smtClean="0"/>
              <a:t>If you finish early, write the short-hand electron </a:t>
            </a:r>
            <a:r>
              <a:rPr lang="en-US" dirty="0" err="1" smtClean="0"/>
              <a:t>config</a:t>
            </a:r>
            <a:r>
              <a:rPr lang="en-US" dirty="0" smtClean="0"/>
              <a:t> of N</a:t>
            </a:r>
            <a:r>
              <a:rPr lang="en-US" baseline="30000" dirty="0" smtClean="0"/>
              <a:t>3-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Periodic Table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The periodic table organizes the elements in a particular way. A great deal of information about an element can be gathered from its position in the period table.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For example, you can predict with reasonably good accuracy the physical and chemical properties of the element. You can also predict what other elements a particular element will react with chemically.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Understanding the organization and plan of the periodic table will help you obtain basic information about each of the 118 known elements.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find the electron configuration 3 elements in some of our groups/families/columns</a:t>
            </a:r>
          </a:p>
          <a:p>
            <a:r>
              <a:rPr lang="en-US" dirty="0" smtClean="0"/>
              <a:t>Column 1</a:t>
            </a:r>
          </a:p>
          <a:p>
            <a:pPr lvl="1"/>
            <a:r>
              <a:rPr lang="en-US" dirty="0" smtClean="0"/>
              <a:t>Li : 1s</a:t>
            </a:r>
            <a:r>
              <a:rPr lang="en-US" baseline="30000" dirty="0" smtClean="0"/>
              <a:t>2</a:t>
            </a:r>
            <a:r>
              <a:rPr lang="en-US" dirty="0" smtClean="0"/>
              <a:t> 2s</a:t>
            </a:r>
            <a:r>
              <a:rPr lang="en-US" baseline="30000" dirty="0" smtClean="0"/>
              <a:t>1</a:t>
            </a:r>
            <a:endParaRPr lang="en-US" dirty="0" smtClean="0"/>
          </a:p>
          <a:p>
            <a:pPr lvl="1"/>
            <a:r>
              <a:rPr lang="en-US" dirty="0" smtClean="0"/>
              <a:t>Na: 1s</a:t>
            </a:r>
            <a:r>
              <a:rPr lang="en-US" baseline="30000" dirty="0" smtClean="0"/>
              <a:t>2</a:t>
            </a:r>
            <a:r>
              <a:rPr lang="en-US" dirty="0" smtClean="0"/>
              <a:t> 2s</a:t>
            </a:r>
            <a:r>
              <a:rPr lang="en-US" baseline="30000" dirty="0" smtClean="0"/>
              <a:t>2</a:t>
            </a:r>
            <a:r>
              <a:rPr lang="en-US" dirty="0" smtClean="0"/>
              <a:t> 2p</a:t>
            </a:r>
            <a:r>
              <a:rPr lang="en-US" baseline="30000" dirty="0" smtClean="0"/>
              <a:t>6</a:t>
            </a:r>
            <a:r>
              <a:rPr lang="en-US" dirty="0" smtClean="0"/>
              <a:t> 3s</a:t>
            </a:r>
            <a:r>
              <a:rPr lang="en-US" baseline="30000" dirty="0" smtClean="0"/>
              <a:t>1</a:t>
            </a:r>
          </a:p>
          <a:p>
            <a:pPr lvl="1"/>
            <a:r>
              <a:rPr lang="en-US" dirty="0" smtClean="0"/>
              <a:t>K: </a:t>
            </a:r>
            <a:r>
              <a:rPr lang="en-US" dirty="0" smtClean="0"/>
              <a:t>1s</a:t>
            </a:r>
            <a:r>
              <a:rPr lang="en-US" baseline="30000" dirty="0" smtClean="0"/>
              <a:t>2</a:t>
            </a:r>
            <a:r>
              <a:rPr lang="en-US" dirty="0" smtClean="0"/>
              <a:t> 2s</a:t>
            </a:r>
            <a:r>
              <a:rPr lang="en-US" baseline="30000" dirty="0" smtClean="0"/>
              <a:t>2</a:t>
            </a:r>
            <a:r>
              <a:rPr lang="en-US" dirty="0" smtClean="0"/>
              <a:t> 2p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 smtClean="0"/>
              <a:t>3s</a:t>
            </a:r>
            <a:r>
              <a:rPr lang="en-US" baseline="30000" dirty="0" smtClean="0"/>
              <a:t>2</a:t>
            </a:r>
            <a:r>
              <a:rPr lang="en-US" dirty="0" smtClean="0"/>
              <a:t> 3p</a:t>
            </a:r>
            <a:r>
              <a:rPr lang="en-US" baseline="30000" dirty="0" smtClean="0"/>
              <a:t>6</a:t>
            </a:r>
            <a:r>
              <a:rPr lang="en-US" dirty="0" smtClean="0"/>
              <a:t> 4s</a:t>
            </a:r>
            <a:r>
              <a:rPr lang="en-US" baseline="30000" dirty="0" smtClean="0"/>
              <a:t>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 2</a:t>
            </a:r>
          </a:p>
          <a:p>
            <a:pPr lvl="1"/>
            <a:r>
              <a:rPr lang="en-US" dirty="0" smtClean="0"/>
              <a:t>Be: [He] 2s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Mg: [Ne] 3s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Ca: [</a:t>
            </a:r>
            <a:r>
              <a:rPr lang="en-US" dirty="0" err="1" smtClean="0"/>
              <a:t>Ar</a:t>
            </a:r>
            <a:r>
              <a:rPr lang="en-US" dirty="0" smtClean="0"/>
              <a:t>] 4s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Column 17 (7)</a:t>
            </a:r>
          </a:p>
          <a:p>
            <a:pPr lvl="1"/>
            <a:r>
              <a:rPr lang="en-US" dirty="0" smtClean="0"/>
              <a:t>F: [He] 2s</a:t>
            </a:r>
            <a:r>
              <a:rPr lang="en-US" baseline="30000" dirty="0" smtClean="0"/>
              <a:t>2</a:t>
            </a:r>
            <a:r>
              <a:rPr lang="en-US" dirty="0" smtClean="0"/>
              <a:t> 2p</a:t>
            </a:r>
            <a:r>
              <a:rPr lang="en-US" baseline="30000" dirty="0" smtClean="0"/>
              <a:t>5</a:t>
            </a:r>
            <a:endParaRPr lang="en-US" dirty="0" smtClean="0"/>
          </a:p>
          <a:p>
            <a:pPr lvl="1"/>
            <a:r>
              <a:rPr lang="en-US" dirty="0" err="1" smtClean="0"/>
              <a:t>Cl</a:t>
            </a:r>
            <a:r>
              <a:rPr lang="en-US" dirty="0" smtClean="0"/>
              <a:t>: [Ne] 3s</a:t>
            </a:r>
            <a:r>
              <a:rPr lang="en-US" baseline="30000" dirty="0" smtClean="0"/>
              <a:t>2 </a:t>
            </a:r>
            <a:r>
              <a:rPr lang="en-US" dirty="0" smtClean="0"/>
              <a:t>3p</a:t>
            </a:r>
            <a:r>
              <a:rPr lang="en-US" baseline="30000" dirty="0" smtClean="0"/>
              <a:t>5</a:t>
            </a:r>
            <a:endParaRPr lang="en-US" dirty="0" smtClean="0"/>
          </a:p>
          <a:p>
            <a:pPr lvl="1"/>
            <a:r>
              <a:rPr lang="en-US" dirty="0" smtClean="0"/>
              <a:t>Br: [</a:t>
            </a:r>
            <a:r>
              <a:rPr lang="en-US" dirty="0" err="1" smtClean="0"/>
              <a:t>Ar</a:t>
            </a:r>
            <a:r>
              <a:rPr lang="en-US" dirty="0" smtClean="0"/>
              <a:t>] 4s</a:t>
            </a:r>
            <a:r>
              <a:rPr lang="en-US" baseline="30000" dirty="0" smtClean="0"/>
              <a:t>2</a:t>
            </a:r>
            <a:r>
              <a:rPr lang="en-US" dirty="0" smtClean="0"/>
              <a:t> 3d</a:t>
            </a:r>
            <a:r>
              <a:rPr lang="en-US" baseline="30000" dirty="0" smtClean="0"/>
              <a:t>10</a:t>
            </a:r>
            <a:r>
              <a:rPr lang="en-US" dirty="0" smtClean="0"/>
              <a:t> 4p</a:t>
            </a:r>
            <a:r>
              <a:rPr lang="en-US" baseline="30000" dirty="0" smtClean="0"/>
              <a:t>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 can see that elements in the same column have basically the same electron configurations</a:t>
            </a:r>
          </a:p>
          <a:p>
            <a:r>
              <a:rPr lang="en-US" sz="2800" dirty="0" smtClean="0"/>
              <a:t>We can also see that they all have the same # of valence electrons</a:t>
            </a:r>
          </a:p>
          <a:p>
            <a:r>
              <a:rPr lang="en-US" sz="2800" dirty="0" smtClean="0"/>
              <a:t>From this, we can predict what type of ions these elements will form, because we know elements want 8 electrons in their valence shell. (octet rule)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 1 will lose 1 electron to become a 1+ ion</a:t>
            </a:r>
          </a:p>
          <a:p>
            <a:r>
              <a:rPr lang="en-US" dirty="0" smtClean="0"/>
              <a:t>Column 2 will lose 2 electrons to become a 2+ ion</a:t>
            </a:r>
          </a:p>
          <a:p>
            <a:r>
              <a:rPr lang="en-US" dirty="0" smtClean="0"/>
              <a:t>Column 17 (7) will GAIN 1 electron to become a -1 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use the electron configuration of an element to predict the type of ion it will create? Include the octet rule in your explanation.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Key to the Periodic Table</a:t>
            </a:r>
          </a:p>
        </p:txBody>
      </p:sp>
      <p:pic>
        <p:nvPicPr>
          <p:cNvPr id="5120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9325" y="2138363"/>
            <a:ext cx="3754438" cy="3798887"/>
          </a:xfrm>
          <a:noFill/>
        </p:spPr>
      </p:pic>
      <p:sp>
        <p:nvSpPr>
          <p:cNvPr id="5120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/>
              <a:t>Elements are organized on the table according to their atomic number, usually found near the top of the square.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The atomic number refers to how many protons an atom of that element has.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For instance, hydrogen has 1 proton, so it’s atomic number is 1.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The atomic number is unique to that element. No two elements have the same atomic number.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What’s in a square?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Different periodic tables can include various bits of information, but usually: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atomic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symbol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atomic mass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number of valence electrons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state of matter at room temperature.</a:t>
            </a:r>
          </a:p>
        </p:txBody>
      </p:sp>
      <p:graphicFrame>
        <p:nvGraphicFramePr>
          <p:cNvPr id="52230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4876800" y="2133600"/>
          <a:ext cx="3754438" cy="3798888"/>
        </p:xfrm>
        <a:graphic>
          <a:graphicData uri="http://schemas.openxmlformats.org/presentationml/2006/ole">
            <p:oleObj spid="_x0000_s1031" name="Bitmap Image" r:id="rId3" imgW="4057143" imgH="4105848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Atomic Mass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Atomic Mass refers to the “weight” of the atom.</a:t>
            </a:r>
          </a:p>
          <a:p>
            <a:pPr eaLnBrk="1" hangingPunct="1"/>
            <a:r>
              <a:rPr lang="en-US" altLang="en-US" sz="2800"/>
              <a:t>It is derived at by adding the number of protons with the number of neutrons. </a:t>
            </a:r>
          </a:p>
        </p:txBody>
      </p:sp>
      <p:pic>
        <p:nvPicPr>
          <p:cNvPr id="56327" name="Picture 7" descr="helium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1905000"/>
            <a:ext cx="3033713" cy="2903538"/>
          </a:xfrm>
          <a:noFill/>
        </p:spPr>
      </p:pic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5029200" y="4953000"/>
            <a:ext cx="3657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>
                <a:latin typeface="IDAutomationSMICRL15" pitchFamily="2" charset="0"/>
              </a:rPr>
              <a:t>H</a:t>
            </a: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5105400" y="4724400"/>
            <a:ext cx="35052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>
                <a:latin typeface="Teletype" pitchFamily="2" charset="0"/>
              </a:rPr>
              <a:t>This is a helium atom. Its atomic mass is 4 (protons plus neutrons).</a:t>
            </a:r>
          </a:p>
          <a:p>
            <a:pPr eaLnBrk="1" hangingPunct="1"/>
            <a:endParaRPr lang="en-US" altLang="en-US" sz="1800">
              <a:latin typeface="Teletype" pitchFamily="2" charset="0"/>
            </a:endParaRPr>
          </a:p>
          <a:p>
            <a:pPr eaLnBrk="1" hangingPunct="1"/>
            <a:r>
              <a:rPr lang="en-US" altLang="en-US" sz="1800">
                <a:latin typeface="Teletype" pitchFamily="2" charset="0"/>
              </a:rPr>
              <a:t>What is its atomic number?</a:t>
            </a: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latin typeface="Teletype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xis">
  <a:themeElements>
    <a:clrScheme name="Axis 5">
      <a:dk1>
        <a:srgbClr val="333333"/>
      </a:dk1>
      <a:lt1>
        <a:srgbClr val="F8F8F8"/>
      </a:lt1>
      <a:dk2>
        <a:srgbClr val="005D8C"/>
      </a:dk2>
      <a:lt2>
        <a:srgbClr val="FFFFFF"/>
      </a:lt2>
      <a:accent1>
        <a:srgbClr val="00CC99"/>
      </a:accent1>
      <a:accent2>
        <a:srgbClr val="0099CC"/>
      </a:accent2>
      <a:accent3>
        <a:srgbClr val="AAB6C5"/>
      </a:accent3>
      <a:accent4>
        <a:srgbClr val="D4D4D4"/>
      </a:accent4>
      <a:accent5>
        <a:srgbClr val="AAE2CA"/>
      </a:accent5>
      <a:accent6>
        <a:srgbClr val="008AB9"/>
      </a:accent6>
      <a:hlink>
        <a:srgbClr val="FFCC00"/>
      </a:hlink>
      <a:folHlink>
        <a:srgbClr val="D8D48C"/>
      </a:folHlink>
    </a:clrScheme>
    <a:fontScheme name="Ax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7675" marR="0" indent="-447675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70000"/>
          <a:buFont typeface="Wingdings" panose="05000000000000000000" pitchFamily="2" charset="2"/>
          <a:buChar char="n"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7675" marR="0" indent="-447675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70000"/>
          <a:buFont typeface="Wingdings" panose="05000000000000000000" pitchFamily="2" charset="2"/>
          <a:buChar char="n"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xis 6">
    <a:dk1>
      <a:srgbClr val="000000"/>
    </a:dk1>
    <a:lt1>
      <a:srgbClr val="ECAE00"/>
    </a:lt1>
    <a:dk2>
      <a:srgbClr val="FFFFFF"/>
    </a:dk2>
    <a:lt2>
      <a:srgbClr val="333333"/>
    </a:lt2>
    <a:accent1>
      <a:srgbClr val="CC6600"/>
    </a:accent1>
    <a:accent2>
      <a:srgbClr val="BA6D10"/>
    </a:accent2>
    <a:accent3>
      <a:srgbClr val="F4D3AA"/>
    </a:accent3>
    <a:accent4>
      <a:srgbClr val="000000"/>
    </a:accent4>
    <a:accent5>
      <a:srgbClr val="E2B8AA"/>
    </a:accent5>
    <a:accent6>
      <a:srgbClr val="A8620D"/>
    </a:accent6>
    <a:hlink>
      <a:srgbClr val="666633"/>
    </a:hlink>
    <a:folHlink>
      <a:srgbClr val="8D996D"/>
    </a:folHlink>
  </a:clrScheme>
</a:themeOverride>
</file>

<file path=ppt/theme/themeOverride2.xml><?xml version="1.0" encoding="utf-8"?>
<a:themeOverride xmlns:a="http://schemas.openxmlformats.org/drawingml/2006/main">
  <a:clrScheme name="Axis 5">
    <a:dk1>
      <a:srgbClr val="333333"/>
    </a:dk1>
    <a:lt1>
      <a:srgbClr val="F8F8F8"/>
    </a:lt1>
    <a:dk2>
      <a:srgbClr val="005D8C"/>
    </a:dk2>
    <a:lt2>
      <a:srgbClr val="FFFFFF"/>
    </a:lt2>
    <a:accent1>
      <a:srgbClr val="00CC99"/>
    </a:accent1>
    <a:accent2>
      <a:srgbClr val="0099CC"/>
    </a:accent2>
    <a:accent3>
      <a:srgbClr val="AAB6C5"/>
    </a:accent3>
    <a:accent4>
      <a:srgbClr val="D4D4D4"/>
    </a:accent4>
    <a:accent5>
      <a:srgbClr val="AAE2CA"/>
    </a:accent5>
    <a:accent6>
      <a:srgbClr val="008AB9"/>
    </a:accent6>
    <a:hlink>
      <a:srgbClr val="FFCC00"/>
    </a:hlink>
    <a:folHlink>
      <a:srgbClr val="D8D4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3261</TotalTime>
  <Words>2142</Words>
  <Application>Microsoft Office PowerPoint</Application>
  <PresentationFormat>On-screen Show (4:3)</PresentationFormat>
  <Paragraphs>240</Paragraphs>
  <Slides>64</Slides>
  <Notes>0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6" baseType="lpstr">
      <vt:lpstr>Axis</vt:lpstr>
      <vt:lpstr>Bitmap Image</vt:lpstr>
      <vt:lpstr>Periodic Table of Elements </vt:lpstr>
      <vt:lpstr>Bell Work 10-27-16</vt:lpstr>
      <vt:lpstr>Slide 3</vt:lpstr>
      <vt:lpstr>The Periodic Table</vt:lpstr>
      <vt:lpstr>Mendeleev</vt:lpstr>
      <vt:lpstr>Periodic Table</vt:lpstr>
      <vt:lpstr>Key to the Periodic Table</vt:lpstr>
      <vt:lpstr>What’s in a square?</vt:lpstr>
      <vt:lpstr>Atomic Mass</vt:lpstr>
      <vt:lpstr>Atomic Mass Unit (AMU)</vt:lpstr>
      <vt:lpstr>Atomic Mass Unit (AMU)</vt:lpstr>
      <vt:lpstr>Symbols</vt:lpstr>
      <vt:lpstr>Common Elements and Symbols</vt:lpstr>
      <vt:lpstr>Valence Electrons</vt:lpstr>
      <vt:lpstr>Slide 15</vt:lpstr>
      <vt:lpstr>Properties of Metals</vt:lpstr>
      <vt:lpstr>Properties of Non-Metals</vt:lpstr>
      <vt:lpstr>Properties of Metalloids</vt:lpstr>
      <vt:lpstr>Slide 19</vt:lpstr>
      <vt:lpstr>Slide 20</vt:lpstr>
      <vt:lpstr>    Families                Periods</vt:lpstr>
      <vt:lpstr>Hydrogen</vt:lpstr>
      <vt:lpstr>Alkali Metals</vt:lpstr>
      <vt:lpstr>Alkali Metals</vt:lpstr>
      <vt:lpstr>What does it mean to be reactive?</vt:lpstr>
      <vt:lpstr>Slide 26</vt:lpstr>
      <vt:lpstr>Slide 27</vt:lpstr>
      <vt:lpstr>Slide 28</vt:lpstr>
      <vt:lpstr>Alkaline Earth Metals</vt:lpstr>
      <vt:lpstr>Transition Metals</vt:lpstr>
      <vt:lpstr>Transition Metals</vt:lpstr>
      <vt:lpstr>Transition Elements</vt:lpstr>
      <vt:lpstr>Boron Family</vt:lpstr>
      <vt:lpstr>Carbon Family</vt:lpstr>
      <vt:lpstr>Nitrogen Family</vt:lpstr>
      <vt:lpstr>Oxygen Family</vt:lpstr>
      <vt:lpstr>Halogen Family</vt:lpstr>
      <vt:lpstr>Noble Gases</vt:lpstr>
      <vt:lpstr>Rare Earth Elements</vt:lpstr>
      <vt:lpstr>Bell Work 10-28-16</vt:lpstr>
      <vt:lpstr>Bell Work 11-1-16</vt:lpstr>
      <vt:lpstr>Slide 42</vt:lpstr>
      <vt:lpstr>Bell Work 10-31-16</vt:lpstr>
      <vt:lpstr>Electron Configuration</vt:lpstr>
      <vt:lpstr>Electron Configuration</vt:lpstr>
      <vt:lpstr>Electron Configuration</vt:lpstr>
      <vt:lpstr>Electron Configuration</vt:lpstr>
      <vt:lpstr>Electron Configuration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Bell Work 11-2-16</vt:lpstr>
      <vt:lpstr>Electron Configuration</vt:lpstr>
      <vt:lpstr>Slide 61</vt:lpstr>
      <vt:lpstr>Slide 62</vt:lpstr>
      <vt:lpstr>Slide 63</vt:lpstr>
      <vt:lpstr>Closure</vt:lpstr>
    </vt:vector>
  </TitlesOfParts>
  <Company>WJCC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</dc:creator>
  <cp:lastModifiedBy>goldenw</cp:lastModifiedBy>
  <cp:revision>136</cp:revision>
  <dcterms:created xsi:type="dcterms:W3CDTF">2005-03-29T23:51:49Z</dcterms:created>
  <dcterms:modified xsi:type="dcterms:W3CDTF">2016-11-02T19:07:30Z</dcterms:modified>
</cp:coreProperties>
</file>